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6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A193-D85F-4E2A-A838-80D673679D42}" type="datetimeFigureOut">
              <a:rPr kumimoji="1" lang="ja-JP" altLang="en-US" smtClean="0"/>
              <a:t>2020/10/15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8024-C53B-412F-8A9D-F737AE9CB6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0954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A193-D85F-4E2A-A838-80D673679D42}" type="datetimeFigureOut">
              <a:rPr kumimoji="1" lang="ja-JP" altLang="en-US" smtClean="0"/>
              <a:t>2020/10/15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8024-C53B-412F-8A9D-F737AE9CB6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1529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A193-D85F-4E2A-A838-80D673679D42}" type="datetimeFigureOut">
              <a:rPr kumimoji="1" lang="ja-JP" altLang="en-US" smtClean="0"/>
              <a:t>2020/10/15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8024-C53B-412F-8A9D-F737AE9CB6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7499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A193-D85F-4E2A-A838-80D673679D42}" type="datetimeFigureOut">
              <a:rPr kumimoji="1" lang="ja-JP" altLang="en-US" smtClean="0"/>
              <a:t>2020/10/15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8024-C53B-412F-8A9D-F737AE9CB6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8343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A193-D85F-4E2A-A838-80D673679D42}" type="datetimeFigureOut">
              <a:rPr kumimoji="1" lang="ja-JP" altLang="en-US" smtClean="0"/>
              <a:t>2020/10/15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8024-C53B-412F-8A9D-F737AE9CB6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9837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A193-D85F-4E2A-A838-80D673679D42}" type="datetimeFigureOut">
              <a:rPr kumimoji="1" lang="ja-JP" altLang="en-US" smtClean="0"/>
              <a:t>2020/10/15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8024-C53B-412F-8A9D-F737AE9CB6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4648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A193-D85F-4E2A-A838-80D673679D42}" type="datetimeFigureOut">
              <a:rPr kumimoji="1" lang="ja-JP" altLang="en-US" smtClean="0"/>
              <a:t>2020/10/15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8024-C53B-412F-8A9D-F737AE9CB6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4991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A193-D85F-4E2A-A838-80D673679D42}" type="datetimeFigureOut">
              <a:rPr kumimoji="1" lang="ja-JP" altLang="en-US" smtClean="0"/>
              <a:t>2020/10/15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8024-C53B-412F-8A9D-F737AE9CB6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7016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A193-D85F-4E2A-A838-80D673679D42}" type="datetimeFigureOut">
              <a:rPr kumimoji="1" lang="ja-JP" altLang="en-US" smtClean="0"/>
              <a:t>2020/10/15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8024-C53B-412F-8A9D-F737AE9CB6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424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A193-D85F-4E2A-A838-80D673679D42}" type="datetimeFigureOut">
              <a:rPr kumimoji="1" lang="ja-JP" altLang="en-US" smtClean="0"/>
              <a:t>2020/10/15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8024-C53B-412F-8A9D-F737AE9CB6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744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A193-D85F-4E2A-A838-80D673679D42}" type="datetimeFigureOut">
              <a:rPr kumimoji="1" lang="ja-JP" altLang="en-US" smtClean="0"/>
              <a:t>2020/10/15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8024-C53B-412F-8A9D-F737AE9CB6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1365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BA193-D85F-4E2A-A838-80D673679D42}" type="datetimeFigureOut">
              <a:rPr kumimoji="1" lang="ja-JP" altLang="en-US" smtClean="0"/>
              <a:t>2020/10/15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A8024-C53B-412F-8A9D-F737AE9CB6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776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003583"/>
              </p:ext>
            </p:extLst>
          </p:nvPr>
        </p:nvGraphicFramePr>
        <p:xfrm>
          <a:off x="7117088" y="1510224"/>
          <a:ext cx="4933742" cy="459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251">
                  <a:extLst>
                    <a:ext uri="{9D8B030D-6E8A-4147-A177-3AD203B41FA5}">
                      <a16:colId xmlns:a16="http://schemas.microsoft.com/office/drawing/2014/main" val="3831211502"/>
                    </a:ext>
                  </a:extLst>
                </a:gridCol>
                <a:gridCol w="1221212">
                  <a:extLst>
                    <a:ext uri="{9D8B030D-6E8A-4147-A177-3AD203B41FA5}">
                      <a16:colId xmlns:a16="http://schemas.microsoft.com/office/drawing/2014/main" val="3985737190"/>
                    </a:ext>
                  </a:extLst>
                </a:gridCol>
                <a:gridCol w="3175279">
                  <a:extLst>
                    <a:ext uri="{9D8B030D-6E8A-4147-A177-3AD203B41FA5}">
                      <a16:colId xmlns:a16="http://schemas.microsoft.com/office/drawing/2014/main" val="640663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ysClr val="windowText" lastClr="000000"/>
                          </a:solidFill>
                        </a:rPr>
                        <a:t>分類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ysClr val="windowText" lastClr="000000"/>
                          </a:solidFill>
                        </a:rPr>
                        <a:t>仕様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586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kumimoji="1" lang="ja-JP" alt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solidFill>
                            <a:sysClr val="windowText" lastClr="000000"/>
                          </a:solidFill>
                        </a:rPr>
                        <a:t>部品名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solidFill>
                            <a:sysClr val="windowText" lastClr="000000"/>
                          </a:solidFill>
                        </a:rPr>
                        <a:t>インバータ</a:t>
                      </a:r>
                      <a:endParaRPr kumimoji="1" lang="ja-JP" alt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76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kumimoji="1" lang="ja-JP" alt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solidFill>
                            <a:sysClr val="windowText" lastClr="000000"/>
                          </a:solidFill>
                        </a:rPr>
                        <a:t>製作ﾒｰｶｰ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ysClr val="windowText" lastClr="000000"/>
                          </a:solidFill>
                        </a:rPr>
                        <a:t>Tesla</a:t>
                      </a:r>
                      <a:endParaRPr kumimoji="1" lang="ja-JP" alt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257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kumimoji="1" lang="ja-JP" alt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solidFill>
                            <a:sysClr val="windowText" lastClr="000000"/>
                          </a:solidFill>
                        </a:rPr>
                        <a:t>搭載車種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ysClr val="windowText" lastClr="000000"/>
                          </a:solidFill>
                        </a:rPr>
                        <a:t>Model S</a:t>
                      </a:r>
                      <a:endParaRPr kumimoji="1" lang="ja-JP" alt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527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kumimoji="1" lang="ja-JP" alt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solidFill>
                            <a:sysClr val="windowText" lastClr="000000"/>
                          </a:solidFill>
                        </a:rPr>
                        <a:t>用途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>
                          <a:solidFill>
                            <a:sysClr val="windowText" lastClr="000000"/>
                          </a:solidFill>
                        </a:rPr>
                        <a:t>直流から交流</a:t>
                      </a:r>
                      <a:r>
                        <a:rPr kumimoji="1" lang="ja-JP" altLang="en-US" sz="1400" dirty="0" smtClean="0">
                          <a:solidFill>
                            <a:sysClr val="windowText" lastClr="000000"/>
                          </a:solidFill>
                        </a:rPr>
                        <a:t>に変換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938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kumimoji="1" lang="ja-JP" alt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solidFill>
                            <a:sysClr val="windowText" lastClr="000000"/>
                          </a:solidFill>
                        </a:rPr>
                        <a:t>特徴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solidFill>
                            <a:sysClr val="windowText" lastClr="000000"/>
                          </a:solidFill>
                        </a:rPr>
                        <a:t>三相別に制御回路構成</a:t>
                      </a:r>
                      <a:endParaRPr kumimoji="1" lang="ja-JP" alt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030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kumimoji="1" lang="ja-JP" alt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solidFill>
                            <a:sysClr val="windowText" lastClr="000000"/>
                          </a:solidFill>
                        </a:rPr>
                        <a:t>構成部品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solidFill>
                            <a:sysClr val="windowText" lastClr="000000"/>
                          </a:solidFill>
                        </a:rPr>
                        <a:t>コンバータ回路、コンデンサ</a:t>
                      </a:r>
                      <a:endParaRPr kumimoji="1" lang="en-US" altLang="ja-JP" sz="14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kumimoji="1" lang="ja-JP" altLang="en-US" sz="1400" dirty="0" smtClean="0">
                          <a:solidFill>
                            <a:sysClr val="windowText" lastClr="000000"/>
                          </a:solidFill>
                        </a:rPr>
                        <a:t>インバータ回路、ケース</a:t>
                      </a:r>
                      <a:endParaRPr kumimoji="1" lang="ja-JP" alt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558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kumimoji="1" lang="ja-JP" alt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solidFill>
                            <a:sysClr val="windowText" lastClr="000000"/>
                          </a:solidFill>
                        </a:rPr>
                        <a:t>材質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solidFill>
                            <a:sysClr val="windowText" lastClr="000000"/>
                          </a:solidFill>
                        </a:rPr>
                        <a:t>アルミ、鉄、プリント基板</a:t>
                      </a:r>
                      <a:endParaRPr kumimoji="1" lang="ja-JP" alt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57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kumimoji="1" lang="ja-JP" alt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solidFill>
                            <a:sysClr val="windowText" lastClr="000000"/>
                          </a:solidFill>
                        </a:rPr>
                        <a:t>加工方法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889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  <a:endParaRPr kumimoji="1" lang="ja-JP" alt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solidFill>
                            <a:sysClr val="windowText" lastClr="000000"/>
                          </a:solidFill>
                        </a:rPr>
                        <a:t>表面処理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728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>
                          <a:solidFill>
                            <a:sysClr val="windowText" lastClr="000000"/>
                          </a:solidFill>
                        </a:rPr>
                        <a:t>10</a:t>
                      </a:r>
                      <a:endParaRPr kumimoji="1" lang="ja-JP" alt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solidFill>
                            <a:sysClr val="windowText" lastClr="000000"/>
                          </a:solidFill>
                        </a:rPr>
                        <a:t>サイズ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753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>
                          <a:solidFill>
                            <a:sysClr val="windowText" lastClr="000000"/>
                          </a:solidFill>
                        </a:rPr>
                        <a:t>11</a:t>
                      </a:r>
                      <a:endParaRPr kumimoji="1" lang="ja-JP" alt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solidFill>
                            <a:sysClr val="windowText" lastClr="000000"/>
                          </a:solidFill>
                        </a:rPr>
                        <a:t>性能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670324"/>
                  </a:ext>
                </a:extLst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338184" y="199731"/>
            <a:ext cx="7384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１</a:t>
            </a:r>
            <a:r>
              <a:rPr lang="ja-JP" altLang="en-US" b="1" dirty="0" smtClean="0"/>
              <a:t>．電動系部品</a:t>
            </a:r>
            <a:r>
              <a:rPr lang="en-US" altLang="ja-JP" b="1" dirty="0" smtClean="0"/>
              <a:t>&gt;</a:t>
            </a:r>
            <a:r>
              <a:rPr lang="ja-JP" altLang="en-US" b="1" dirty="0" smtClean="0"/>
              <a:t>３．パワーコントロール</a:t>
            </a:r>
            <a:r>
              <a:rPr lang="en-US" altLang="ja-JP" b="1" dirty="0" smtClean="0"/>
              <a:t>&gt;</a:t>
            </a:r>
            <a:r>
              <a:rPr lang="ja-JP" altLang="en-US" b="1" dirty="0"/>
              <a:t>１</a:t>
            </a:r>
            <a:r>
              <a:rPr lang="ja-JP" altLang="en-US" b="1" dirty="0" smtClean="0"/>
              <a:t>．インバータ</a:t>
            </a:r>
            <a:endParaRPr lang="en-US" altLang="ja-JP" b="1" dirty="0"/>
          </a:p>
        </p:txBody>
      </p:sp>
      <p:grpSp>
        <p:nvGrpSpPr>
          <p:cNvPr id="29" name="グループ化 28"/>
          <p:cNvGrpSpPr/>
          <p:nvPr/>
        </p:nvGrpSpPr>
        <p:grpSpPr>
          <a:xfrm>
            <a:off x="211462" y="707612"/>
            <a:ext cx="5517492" cy="3289262"/>
            <a:chOff x="1289810" y="2088012"/>
            <a:chExt cx="4257864" cy="2388961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4625981" y="3209271"/>
              <a:ext cx="921693" cy="380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>
                  <a:latin typeface="+mj-ea"/>
                  <a:ea typeface="+mj-ea"/>
                </a:rPr>
                <a:t>ドライブ</a:t>
              </a:r>
              <a:endParaRPr kumimoji="1" lang="en-US" altLang="ja-JP" sz="1400" b="1" dirty="0">
                <a:latin typeface="+mj-ea"/>
                <a:ea typeface="+mj-ea"/>
              </a:endParaRPr>
            </a:p>
            <a:p>
              <a:r>
                <a:rPr kumimoji="1" lang="ja-JP" altLang="en-US" sz="1400" b="1" dirty="0">
                  <a:latin typeface="+mj-ea"/>
                  <a:ea typeface="+mj-ea"/>
                </a:rPr>
                <a:t>　シャフト</a:t>
              </a: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301509" y="3209271"/>
              <a:ext cx="782166" cy="223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/>
                <a:t>ﾊﾞｯﾃﾘｰ</a:t>
              </a:r>
            </a:p>
          </p:txBody>
        </p:sp>
        <p:sp>
          <p:nvSpPr>
            <p:cNvPr id="11" name="左右矢印 10"/>
            <p:cNvSpPr/>
            <p:nvPr/>
          </p:nvSpPr>
          <p:spPr bwMode="auto">
            <a:xfrm>
              <a:off x="1453160" y="3388395"/>
              <a:ext cx="601257" cy="347692"/>
            </a:xfrm>
            <a:prstGeom prst="left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B178D244-8E88-4994-8BE9-BDBB8C308E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986" b="95948" l="4569" r="98308">
                          <a14:foregroundMark x1="42640" y1="11919" x2="28173" y2="19190"/>
                          <a14:foregroundMark x1="28173" y1="19190" x2="28173" y2="19190"/>
                          <a14:foregroundMark x1="14552" y1="21931" x2="15398" y2="26341"/>
                          <a14:foregroundMark x1="8376" y1="29559" x2="8037" y2="45292"/>
                          <a14:foregroundMark x1="6599" y1="29559" x2="5415" y2="38737"/>
                          <a14:foregroundMark x1="4992" y1="40048" x2="5330" y2="49702"/>
                          <a14:foregroundMark x1="5330" y1="49702" x2="6261" y2="47914"/>
                          <a14:foregroundMark x1="53046" y1="39809" x2="45431" y2="49225"/>
                          <a14:foregroundMark x1="40102" y1="64601" x2="39086" y2="76281"/>
                          <a14:foregroundMark x1="30288" y1="81526" x2="27073" y2="85221"/>
                          <a14:foregroundMark x1="13875" y1="85221" x2="21151" y2="86651"/>
                          <a14:foregroundMark x1="21151" y1="86651" x2="23181" y2="88200"/>
                          <a14:foregroundMark x1="12775" y1="89988" x2="19289" y2="92610"/>
                          <a14:foregroundMark x1="19289" y1="92610" x2="22504" y2="95948"/>
                          <a14:foregroundMark x1="7107" y1="67342" x2="4653" y2="76162"/>
                          <a14:foregroundMark x1="4653" y1="76162" x2="4822" y2="75805"/>
                          <a14:foregroundMark x1="48985" y1="10489" x2="64467" y2="23123"/>
                          <a14:foregroundMark x1="44739" y1="8301" x2="39086" y2="8582"/>
                          <a14:foregroundMark x1="39086" y1="8582" x2="36041" y2="10965"/>
                          <a14:foregroundMark x1="65144" y1="31824" x2="64636" y2="48510"/>
                          <a14:foregroundMark x1="59898" y1="12396" x2="84772" y2="28367"/>
                          <a14:foregroundMark x1="84941" y1="28367" x2="89509" y2="44219"/>
                          <a14:foregroundMark x1="89679" y1="44219" x2="89340" y2="64005"/>
                          <a14:foregroundMark x1="89340" y1="64005" x2="89171" y2="64839"/>
                          <a14:foregroundMark x1="64975" y1="51490" x2="64636" y2="62455"/>
                          <a14:foregroundMark x1="64636" y1="62455" x2="68528" y2="68296"/>
                          <a14:foregroundMark x1="68528" y1="68892" x2="76650" y2="73063"/>
                          <a14:foregroundMark x1="76650" y1="73063" x2="83164" y2="70679"/>
                          <a14:foregroundMark x1="83164" y1="70679" x2="85448" y2="68534"/>
                          <a14:foregroundMark x1="45262" y1="68892" x2="45262" y2="68892"/>
                          <a14:foregroundMark x1="46108" y1="67342" x2="44162" y2="71514"/>
                          <a14:foregroundMark x1="87733" y1="33373" x2="91540" y2="41836"/>
                          <a14:foregroundMark x1="91540" y1="41836" x2="92640" y2="61621"/>
                          <a14:foregroundMark x1="92640" y1="61621" x2="91455" y2="66389"/>
                          <a14:foregroundMark x1="96024" y1="36353" x2="68190" y2="15375"/>
                          <a14:foregroundMark x1="49831" y1="7986" x2="59137" y2="13468"/>
                          <a14:foregroundMark x1="50677" y1="39571" x2="46108" y2="43027"/>
                          <a14:foregroundMark x1="32741" y1="37068" x2="30964" y2="36830"/>
                          <a14:foregroundMark x1="15990" y1="34565" x2="16497" y2="32777"/>
                          <a14:foregroundMark x1="16667" y1="32539" x2="16667" y2="32539"/>
                          <a14:foregroundMark x1="22166" y1="78308" x2="23519" y2="81764"/>
                          <a14:foregroundMark x1="96954" y1="47676" x2="98308" y2="52205"/>
                          <a14:backgroundMark x1="78596" y1="10727" x2="99577" y2="16687"/>
                          <a14:backgroundMark x1="45939" y1="6794" x2="36802" y2="57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93055" y="2352737"/>
              <a:ext cx="2692176" cy="1911445"/>
            </a:xfrm>
            <a:prstGeom prst="rect">
              <a:avLst/>
            </a:prstGeom>
          </p:spPr>
        </p:pic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0321442D-440D-4F69-98DE-4BE3A98D448D}"/>
                </a:ext>
              </a:extLst>
            </p:cNvPr>
            <p:cNvCxnSpPr/>
            <p:nvPr/>
          </p:nvCxnSpPr>
          <p:spPr bwMode="auto">
            <a:xfrm flipV="1">
              <a:off x="1855277" y="3635728"/>
              <a:ext cx="364214" cy="38817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18E245C0-BAC4-4629-ADC3-B47F9CE726F3}"/>
                </a:ext>
              </a:extLst>
            </p:cNvPr>
            <p:cNvCxnSpPr/>
            <p:nvPr/>
          </p:nvCxnSpPr>
          <p:spPr bwMode="auto">
            <a:xfrm flipV="1">
              <a:off x="1879667" y="3729090"/>
              <a:ext cx="473292" cy="29602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C97E224E-785B-484E-A292-FB49F4FA27D7}"/>
                </a:ext>
              </a:extLst>
            </p:cNvPr>
            <p:cNvSpPr txBox="1"/>
            <p:nvPr/>
          </p:nvSpPr>
          <p:spPr>
            <a:xfrm>
              <a:off x="1289810" y="4035812"/>
              <a:ext cx="866596" cy="380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/>
                <a:t>バッテリー</a:t>
              </a:r>
              <a:endParaRPr kumimoji="1" lang="en-US" altLang="ja-JP" sz="1400" b="1" dirty="0"/>
            </a:p>
            <a:p>
              <a:r>
                <a:rPr kumimoji="1" lang="ja-JP" altLang="en-US" sz="1400" b="1" dirty="0"/>
                <a:t>バスバー</a:t>
              </a:r>
            </a:p>
          </p:txBody>
        </p: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F5DE180A-4C72-49AE-820A-9E7C3AF79253}"/>
                </a:ext>
              </a:extLst>
            </p:cNvPr>
            <p:cNvCxnSpPr/>
            <p:nvPr/>
          </p:nvCxnSpPr>
          <p:spPr bwMode="auto">
            <a:xfrm flipH="1">
              <a:off x="4079468" y="2311945"/>
              <a:ext cx="81179" cy="4442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C2431DA5-0C62-4E7B-9CEC-9CB9292F6923}"/>
                </a:ext>
              </a:extLst>
            </p:cNvPr>
            <p:cNvSpPr txBox="1"/>
            <p:nvPr/>
          </p:nvSpPr>
          <p:spPr>
            <a:xfrm>
              <a:off x="3835290" y="2088012"/>
              <a:ext cx="811983" cy="223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/>
                <a:t>減速機</a:t>
              </a:r>
            </a:p>
          </p:txBody>
        </p: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DAFBFBA3-3370-4FF1-837D-AFF91CD5401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14659" y="2553105"/>
              <a:ext cx="574127" cy="2987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48F3F561-8BE6-4D56-88F6-E98CF97B0DB9}"/>
                </a:ext>
              </a:extLst>
            </p:cNvPr>
            <p:cNvSpPr txBox="1"/>
            <p:nvPr/>
          </p:nvSpPr>
          <p:spPr>
            <a:xfrm>
              <a:off x="1769818" y="2318376"/>
              <a:ext cx="1509303" cy="223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/>
                <a:t>パワーモジュール</a:t>
              </a:r>
            </a:p>
          </p:txBody>
        </p: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81124C9D-FA9E-4C11-B5FB-C342E9EA84BC}"/>
                </a:ext>
              </a:extLst>
            </p:cNvPr>
            <p:cNvCxnSpPr/>
            <p:nvPr/>
          </p:nvCxnSpPr>
          <p:spPr bwMode="auto">
            <a:xfrm>
              <a:off x="2667184" y="2870368"/>
              <a:ext cx="671959" cy="11998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289BE97D-7CAF-43C2-9B00-64645B5A8AE7}"/>
                </a:ext>
              </a:extLst>
            </p:cNvPr>
            <p:cNvSpPr txBox="1"/>
            <p:nvPr/>
          </p:nvSpPr>
          <p:spPr>
            <a:xfrm>
              <a:off x="3003163" y="4096963"/>
              <a:ext cx="1423869" cy="380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/>
                <a:t>パワーモジュール制御基板</a:t>
              </a:r>
            </a:p>
          </p:txBody>
        </p:sp>
        <p:sp>
          <p:nvSpPr>
            <p:cNvPr id="12" name="左矢印 11"/>
            <p:cNvSpPr/>
            <p:nvPr/>
          </p:nvSpPr>
          <p:spPr bwMode="auto">
            <a:xfrm>
              <a:off x="4189915" y="3132517"/>
              <a:ext cx="495315" cy="415498"/>
            </a:xfrm>
            <a:prstGeom prst="left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42" name="グループ化 41"/>
          <p:cNvGrpSpPr/>
          <p:nvPr/>
        </p:nvGrpSpPr>
        <p:grpSpPr>
          <a:xfrm>
            <a:off x="2722562" y="3851440"/>
            <a:ext cx="4342960" cy="2696903"/>
            <a:chOff x="1706365" y="4511205"/>
            <a:chExt cx="3505218" cy="2233168"/>
          </a:xfrm>
        </p:grpSpPr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7FAD338D-0B09-420C-99EA-5F5F074887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64" b="93153" l="2945" r="98344">
                          <a14:foregroundMark x1="43742" y1="12432" x2="27178" y2="10180"/>
                          <a14:foregroundMark x1="27178" y1="10180" x2="20061" y2="14054"/>
                          <a14:foregroundMark x1="20061" y1="14054" x2="15767" y2="22072"/>
                          <a14:foregroundMark x1="36258" y1="4414" x2="50307" y2="13243"/>
                          <a14:foregroundMark x1="50307" y1="13243" x2="57055" y2="22613"/>
                          <a14:foregroundMark x1="25153" y1="6667" x2="18405" y2="9459"/>
                          <a14:foregroundMark x1="18405" y1="9459" x2="10000" y2="22883"/>
                          <a14:foregroundMark x1="9387" y1="23694" x2="3620" y2="43333"/>
                          <a14:foregroundMark x1="3620" y1="43333" x2="3006" y2="53514"/>
                          <a14:foregroundMark x1="41656" y1="87387" x2="49571" y2="83784"/>
                          <a14:foregroundMark x1="49571" y1="83784" x2="59141" y2="69189"/>
                          <a14:foregroundMark x1="59141" y1="79099" x2="66810" y2="83243"/>
                          <a14:foregroundMark x1="66810" y1="83243" x2="81779" y2="80721"/>
                          <a14:foregroundMark x1="81779" y1="80721" x2="89141" y2="68378"/>
                          <a14:foregroundMark x1="85767" y1="38288" x2="88834" y2="47658"/>
                          <a14:foregroundMark x1="88834" y1="47658" x2="90491" y2="71081"/>
                          <a14:foregroundMark x1="74724" y1="33333" x2="81227" y2="39189"/>
                          <a14:foregroundMark x1="81227" y1="39189" x2="86687" y2="48288"/>
                          <a14:foregroundMark x1="86687" y1="48288" x2="87669" y2="52973"/>
                          <a14:foregroundMark x1="85951" y1="33063" x2="90675" y2="42793"/>
                          <a14:foregroundMark x1="90675" y1="42793" x2="91411" y2="53694"/>
                          <a14:foregroundMark x1="91411" y1="53694" x2="93067" y2="59550"/>
                          <a14:foregroundMark x1="90859" y1="30901" x2="94172" y2="40631"/>
                          <a14:foregroundMark x1="94172" y1="40631" x2="96503" y2="57387"/>
                          <a14:foregroundMark x1="96503" y1="70270" x2="95654" y2="72904"/>
                          <a14:foregroundMark x1="90572" y1="86804" x2="87301" y2="90991"/>
                          <a14:foregroundMark x1="93681" y1="35315" x2="87362" y2="28919"/>
                          <a14:foregroundMark x1="87362" y1="28919" x2="83497" y2="27027"/>
                          <a14:foregroundMark x1="87669" y1="28378" x2="73006" y2="20991"/>
                          <a14:foregroundMark x1="98344" y1="39730" x2="85828" y2="26216"/>
                          <a14:foregroundMark x1="85828" y1="26216" x2="72454" y2="19279"/>
                          <a14:foregroundMark x1="72454" y1="19279" x2="72270" y2="19279"/>
                          <a14:foregroundMark x1="55767" y1="78829" x2="56135" y2="88739"/>
                          <a14:foregroundMark x1="56135" y1="89550" x2="57239" y2="93153"/>
                          <a14:foregroundMark x1="91043" y1="81351" x2="91043" y2="82973"/>
                          <a14:foregroundMark x1="94969" y1="69459" x2="93329" y2="79260"/>
                          <a14:backgroundMark x1="70552" y1="11081" x2="80123" y2="14324"/>
                          <a14:backgroundMark x1="62699" y1="90450" x2="64601" y2="92883"/>
                          <a14:backgroundMark x1="94531" y1="82804" x2="95337" y2="82703"/>
                          <a14:backgroundMark x1="98344" y1="67027" x2="95890" y2="84324"/>
                          <a14:backgroundMark x1="95890" y1="74144" x2="93190" y2="83784"/>
                          <a14:backgroundMark x1="93190" y1="83784" x2="93067" y2="83784"/>
                          <a14:backgroundMark x1="92699" y1="83243" x2="91963" y2="90450"/>
                          <a14:backgroundMark x1="91963" y1="83514" x2="91227" y2="90721"/>
                          <a14:backgroundMark x1="91043" y1="82973" x2="90491" y2="88739"/>
                          <a14:backgroundMark x1="96687" y1="73333" x2="95706" y2="78288"/>
                          <a14:backgroundMark x1="96258" y1="72793" x2="95890" y2="74414"/>
                          <a14:backgroundMark x1="91227" y1="82703" x2="91227" y2="827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35168" y="4872880"/>
              <a:ext cx="2160240" cy="1470802"/>
            </a:xfrm>
            <a:prstGeom prst="rect">
              <a:avLst/>
            </a:prstGeom>
          </p:spPr>
        </p:pic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25A8E4CC-A2C8-4932-B966-925D740218B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271072" y="4747936"/>
              <a:ext cx="228421" cy="2588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A430C454-3D7D-4ED6-8639-FB1D0FB3F79D}"/>
                </a:ext>
              </a:extLst>
            </p:cNvPr>
            <p:cNvCxnSpPr/>
            <p:nvPr/>
          </p:nvCxnSpPr>
          <p:spPr bwMode="auto">
            <a:xfrm flipV="1">
              <a:off x="2116681" y="5608281"/>
              <a:ext cx="383084" cy="58593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54C8885C-FA56-4765-9BE0-FEC10A881370}"/>
                </a:ext>
              </a:extLst>
            </p:cNvPr>
            <p:cNvCxnSpPr/>
            <p:nvPr/>
          </p:nvCxnSpPr>
          <p:spPr bwMode="auto">
            <a:xfrm flipV="1">
              <a:off x="2115125" y="5787790"/>
              <a:ext cx="520735" cy="40642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9AEBF543-6527-461B-8727-90A631FEE53D}"/>
                </a:ext>
              </a:extLst>
            </p:cNvPr>
            <p:cNvSpPr txBox="1"/>
            <p:nvPr/>
          </p:nvSpPr>
          <p:spPr>
            <a:xfrm>
              <a:off x="1706365" y="6173513"/>
              <a:ext cx="1167134" cy="433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>
                  <a:latin typeface="+mj-ea"/>
                  <a:ea typeface="+mj-ea"/>
                </a:rPr>
                <a:t>モーター</a:t>
              </a:r>
              <a:endParaRPr kumimoji="1" lang="en-US" altLang="ja-JP" sz="1400" b="1" dirty="0">
                <a:latin typeface="+mj-ea"/>
                <a:ea typeface="+mj-ea"/>
              </a:endParaRPr>
            </a:p>
            <a:p>
              <a:r>
                <a:rPr kumimoji="1" lang="ja-JP" altLang="en-US" sz="1400" b="1" dirty="0">
                  <a:latin typeface="+mj-ea"/>
                  <a:ea typeface="+mj-ea"/>
                </a:rPr>
                <a:t>　バスバー</a:t>
              </a:r>
            </a:p>
          </p:txBody>
        </p: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86EBA23C-4EAC-4A52-B055-279F005CAD73}"/>
                </a:ext>
              </a:extLst>
            </p:cNvPr>
            <p:cNvCxnSpPr/>
            <p:nvPr/>
          </p:nvCxnSpPr>
          <p:spPr bwMode="auto">
            <a:xfrm flipV="1">
              <a:off x="2109612" y="5901249"/>
              <a:ext cx="684711" cy="2929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E757D076-D60E-4AA7-B87D-6837ED72771F}"/>
                </a:ext>
              </a:extLst>
            </p:cNvPr>
            <p:cNvCxnSpPr/>
            <p:nvPr/>
          </p:nvCxnSpPr>
          <p:spPr bwMode="auto">
            <a:xfrm flipH="1" flipV="1">
              <a:off x="2835042" y="5673993"/>
              <a:ext cx="161412" cy="6696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3FD70022-B8E9-4559-AD60-DFEFEB737B4F}"/>
                </a:ext>
              </a:extLst>
            </p:cNvPr>
            <p:cNvCxnSpPr/>
            <p:nvPr/>
          </p:nvCxnSpPr>
          <p:spPr bwMode="auto">
            <a:xfrm flipH="1" flipV="1">
              <a:off x="2991298" y="5457234"/>
              <a:ext cx="5156" cy="8958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70093E2B-64D8-4492-96C6-DE39ED354779}"/>
                </a:ext>
              </a:extLst>
            </p:cNvPr>
            <p:cNvCxnSpPr/>
            <p:nvPr/>
          </p:nvCxnSpPr>
          <p:spPr bwMode="auto">
            <a:xfrm flipV="1">
              <a:off x="2991298" y="5686750"/>
              <a:ext cx="192210" cy="72422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D198EAB3-D44B-40B9-8C31-C7964A68B757}"/>
                </a:ext>
              </a:extLst>
            </p:cNvPr>
            <p:cNvSpPr txBox="1"/>
            <p:nvPr/>
          </p:nvSpPr>
          <p:spPr>
            <a:xfrm>
              <a:off x="2603223" y="6436596"/>
              <a:ext cx="10538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/>
                <a:t>冷却水口</a:t>
              </a: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9AEBF543-6527-461B-8727-90A631FEE53D}"/>
                </a:ext>
              </a:extLst>
            </p:cNvPr>
            <p:cNvSpPr txBox="1"/>
            <p:nvPr/>
          </p:nvSpPr>
          <p:spPr>
            <a:xfrm>
              <a:off x="3554850" y="4511205"/>
              <a:ext cx="16567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b="1" dirty="0" smtClean="0">
                  <a:latin typeface="+mj-ea"/>
                  <a:ea typeface="+mj-ea"/>
                </a:rPr>
                <a:t>インバータケース取付け部</a:t>
              </a:r>
              <a:endParaRPr kumimoji="1" lang="en-US" altLang="ja-JP" sz="1400" b="1" dirty="0">
                <a:latin typeface="+mj-ea"/>
                <a:ea typeface="+mj-ea"/>
              </a:endParaRPr>
            </a:p>
          </p:txBody>
        </p:sp>
      </p:grpSp>
      <p:sp>
        <p:nvSpPr>
          <p:cNvPr id="43" name="テキスト ボックス 42"/>
          <p:cNvSpPr txBox="1"/>
          <p:nvPr/>
        </p:nvSpPr>
        <p:spPr>
          <a:xfrm>
            <a:off x="8119928" y="951358"/>
            <a:ext cx="191454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dirty="0" smtClean="0"/>
              <a:t>Tesla Model S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6"/>
          <a:srcRect l="19145" t="3213" r="16809" b="4513"/>
          <a:stretch/>
        </p:blipFill>
        <p:spPr>
          <a:xfrm>
            <a:off x="234518" y="4611354"/>
            <a:ext cx="1939191" cy="2095429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27797" y="4288220"/>
            <a:ext cx="96133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600" dirty="0" smtClean="0"/>
              <a:t>上面視</a:t>
            </a:r>
            <a:endParaRPr kumimoji="1" lang="ja-JP" altLang="en-US" sz="1600" dirty="0"/>
          </a:p>
        </p:txBody>
      </p:sp>
      <p:sp>
        <p:nvSpPr>
          <p:cNvPr id="4" name="下矢印 3"/>
          <p:cNvSpPr/>
          <p:nvPr/>
        </p:nvSpPr>
        <p:spPr>
          <a:xfrm>
            <a:off x="2500840" y="983552"/>
            <a:ext cx="435374" cy="2395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1618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5081</TotalTime>
  <Words>92</Words>
  <Application>Microsoft Office PowerPoint</Application>
  <PresentationFormat>ワイド画面</PresentationFormat>
  <Paragraphs>47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user59</dc:creator>
  <cp:lastModifiedBy>user01</cp:lastModifiedBy>
  <cp:revision>258</cp:revision>
  <cp:lastPrinted>2020-06-24T00:01:03Z</cp:lastPrinted>
  <dcterms:created xsi:type="dcterms:W3CDTF">2020-03-11T08:19:21Z</dcterms:created>
  <dcterms:modified xsi:type="dcterms:W3CDTF">2020-10-15T00:18:40Z</dcterms:modified>
</cp:coreProperties>
</file>